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88" r:id="rId6"/>
    <p:sldId id="278" r:id="rId7"/>
    <p:sldId id="279" r:id="rId8"/>
    <p:sldId id="280" r:id="rId9"/>
    <p:sldId id="281" r:id="rId10"/>
    <p:sldId id="282" r:id="rId11"/>
    <p:sldId id="283" r:id="rId12"/>
    <p:sldId id="285" r:id="rId13"/>
    <p:sldId id="289" r:id="rId14"/>
    <p:sldId id="290" r:id="rId15"/>
    <p:sldId id="291" r:id="rId16"/>
    <p:sldId id="286" r:id="rId17"/>
    <p:sldId id="287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B64B1-C223-BC5C-3430-5401E1368076}" v="916" dt="2025-06-21T07:11:24.8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9" autoAdjust="0"/>
    <p:restoredTop sz="94821"/>
  </p:normalViewPr>
  <p:slideViewPr>
    <p:cSldViewPr snapToGrid="0">
      <p:cViewPr varScale="1">
        <p:scale>
          <a:sx n="137" d="100"/>
          <a:sy n="137" d="100"/>
        </p:scale>
        <p:origin x="2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Concepción 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>
            <a:extLst>
              <a:ext uri="{FF2B5EF4-FFF2-40B4-BE49-F238E27FC236}">
                <a16:creationId xmlns:a16="http://schemas.microsoft.com/office/drawing/2014/main" id="{DB83BB29-10DA-8F41-9D42-1E324A43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75" y="3429000"/>
            <a:ext cx="5772925" cy="11892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3290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Bellavista 02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5A110E5-4037-C06C-2CC9-5CB7BF9EE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44" y="3469246"/>
            <a:ext cx="5751855" cy="16461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Monserrat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1509EAC-52DF-4CB2-F924-CA71F2843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44" y="5289817"/>
            <a:ext cx="5751855" cy="751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Monserra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Haz clic para editar el estilo de subtítulo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741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Los Leones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92DFD20E-B798-21B7-048A-80E49414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75" y="3429000"/>
            <a:ext cx="5772925" cy="11892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38154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Los Leones 02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7C52C-3982-B2DB-C0C9-B75D75E35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44" y="3469246"/>
            <a:ext cx="5751855" cy="16461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Monserrat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A7738A-36E3-8BA2-326E-4A5D09DA7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44" y="5289817"/>
            <a:ext cx="5751855" cy="751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Monserra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Haz clic para editar el estilo de subtítulo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33832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 interior 1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82AC348-F93B-DF39-6A89-F49F0B2E8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8450" y="2544678"/>
            <a:ext cx="5919203" cy="1620921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237B97E-9B9F-35FD-2F03-C778A4B7E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8450" y="4303070"/>
            <a:ext cx="5919203" cy="6728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7825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 Interior 2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1EBA7EC-48CE-E34D-2107-AC7788663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544679"/>
            <a:ext cx="5759451" cy="1551071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4BD61AA-21E4-9044-9809-55C7FA2FD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303071"/>
            <a:ext cx="5759451" cy="64386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Haz clic para editar el estilo de subtítulo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6257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54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Concepción 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>
            <a:extLst>
              <a:ext uri="{FF2B5EF4-FFF2-40B4-BE49-F238E27FC236}">
                <a16:creationId xmlns:a16="http://schemas.microsoft.com/office/drawing/2014/main" id="{DB83BB29-10DA-8F41-9D42-1E324A43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75" y="3429000"/>
            <a:ext cx="5772925" cy="11892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4592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Concepción 02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1B660-B798-600B-C984-BE7E1AFF1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44" y="3469246"/>
            <a:ext cx="5751855" cy="16461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Monserrat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DB259D-9BDB-99A9-FE15-15E1D3F1A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44" y="5289817"/>
            <a:ext cx="5751855" cy="751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Monserra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Haz clic para editar el estilo de subtítulo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960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E73376D-6DC0-C86C-F5D3-5637CC24F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0" y="261220"/>
            <a:ext cx="8119122" cy="83114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59F5994-2D0D-E27E-9EA0-9DB31F857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278384"/>
            <a:ext cx="11540971" cy="5024762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6599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rtada Puerto Mont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C257E11E-7217-4E4C-29CD-A930D161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75" y="3429000"/>
            <a:ext cx="5772925" cy="11892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2494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uerto Montt 02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79580-ED54-A832-BB19-13CF58C52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44" y="3469246"/>
            <a:ext cx="5751855" cy="16461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Monserrat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8AE165-C9CA-74A6-4886-97D84C802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44" y="5289817"/>
            <a:ext cx="5751855" cy="751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Monserra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Haz clic para editar el estilo de subtítulo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199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aldivia 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>
            <a:extLst>
              <a:ext uri="{FF2B5EF4-FFF2-40B4-BE49-F238E27FC236}">
                <a16:creationId xmlns:a16="http://schemas.microsoft.com/office/drawing/2014/main" id="{7A7281BB-7F2D-F5FE-F1A5-3FF5066A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75" y="3429000"/>
            <a:ext cx="5772925" cy="11892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1618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aldivia 02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EE9B5-837B-A65F-AB57-896F8C52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44" y="3469246"/>
            <a:ext cx="5751855" cy="16461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Monserrat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914FD2-12CA-D081-EC41-EE97BC32C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44" y="5289817"/>
            <a:ext cx="5751855" cy="751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Monserra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Haz clic para editar el estilo de subtítulo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8910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1_ Bellavista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4">
            <a:extLst>
              <a:ext uri="{FF2B5EF4-FFF2-40B4-BE49-F238E27FC236}">
                <a16:creationId xmlns:a16="http://schemas.microsoft.com/office/drawing/2014/main" id="{8794E731-FEC5-2881-4963-F739345B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75" y="3429000"/>
            <a:ext cx="5772925" cy="11892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1800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B390106-5CDB-9AA2-85B6-92F16D1D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154" y="106154"/>
            <a:ext cx="7942016" cy="1162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084DFF-FE77-FBB4-E844-ECFFD5AA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57" y="1825624"/>
            <a:ext cx="11495313" cy="448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F600AF-24BA-6313-A0B5-72AFD3809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857" y="6333217"/>
            <a:ext cx="27432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267430-99BF-4353-AA10-F03BDF83D10D}" type="datetimeFigureOut">
              <a:rPr lang="es-CL" smtClean="0"/>
              <a:t>10-07-2025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F1664-B91E-96CD-F683-7E0B629C4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371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016DA-A718-2F8A-176C-B4FFCFFA8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4970" y="6313713"/>
            <a:ext cx="27432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4978CE-5BC3-4F59-B9F8-330DC83C3BE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006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5" r:id="rId2"/>
    <p:sldLayoutId id="2147483654" r:id="rId3"/>
    <p:sldLayoutId id="2147483650" r:id="rId4"/>
    <p:sldLayoutId id="2147483658" r:id="rId5"/>
    <p:sldLayoutId id="2147483659" r:id="rId6"/>
    <p:sldLayoutId id="2147483656" r:id="rId7"/>
    <p:sldLayoutId id="2147483657" r:id="rId8"/>
    <p:sldLayoutId id="2147483649" r:id="rId9"/>
    <p:sldLayoutId id="2147483651" r:id="rId10"/>
    <p:sldLayoutId id="2147483652" r:id="rId11"/>
    <p:sldLayoutId id="2147483653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1B05C-5E3A-38C7-D193-62D5CB04D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Integración de NLP en la Gestión de Tickets de Soporte Técnico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F932DC-CE95-B1E4-ADB7-919A4C8233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Harold Gómez V.</a:t>
            </a:r>
          </a:p>
        </p:txBody>
      </p:sp>
    </p:spTree>
    <p:extLst>
      <p:ext uri="{BB962C8B-B14F-4D97-AF65-F5344CB8AC3E}">
        <p14:creationId xmlns:p14="http://schemas.microsoft.com/office/powerpoint/2010/main" val="409670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9200" y="261220"/>
            <a:ext cx="8219385" cy="831141"/>
          </a:xfrm>
        </p:spPr>
        <p:txBody>
          <a:bodyPr>
            <a:normAutofit fontScale="90000"/>
          </a:bodyPr>
          <a:lstStyle/>
          <a:p>
            <a:r>
              <a:rPr dirty="0" err="1">
                <a:latin typeface="Calibri"/>
                <a:ea typeface="Calibri"/>
                <a:cs typeface="Calibri"/>
              </a:rPr>
              <a:t>Desempeño</a:t>
            </a:r>
            <a:r>
              <a:rPr dirty="0">
                <a:latin typeface="Calibri"/>
                <a:ea typeface="Calibri"/>
                <a:cs typeface="Calibri"/>
              </a:rPr>
              <a:t> </a:t>
            </a:r>
            <a:r>
              <a:rPr lang="en-US" b="0" dirty="0">
                <a:latin typeface="Calibri"/>
                <a:ea typeface="Calibri"/>
                <a:cs typeface="Calibri"/>
              </a:rPr>
              <a:t>sentence-transformers/all-MiniLM-L6-v2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490E52-641C-CAD2-FE61-C07E5D24E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455498"/>
              </p:ext>
            </p:extLst>
          </p:nvPr>
        </p:nvGraphicFramePr>
        <p:xfrm>
          <a:off x="1368592" y="1318460"/>
          <a:ext cx="9159051" cy="48217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37790">
                  <a:extLst>
                    <a:ext uri="{9D8B030D-6E8A-4147-A177-3AD203B41FA5}">
                      <a16:colId xmlns:a16="http://schemas.microsoft.com/office/drawing/2014/main" val="2788732071"/>
                    </a:ext>
                  </a:extLst>
                </a:gridCol>
                <a:gridCol w="1045894">
                  <a:extLst>
                    <a:ext uri="{9D8B030D-6E8A-4147-A177-3AD203B41FA5}">
                      <a16:colId xmlns:a16="http://schemas.microsoft.com/office/drawing/2014/main" val="1782986420"/>
                    </a:ext>
                  </a:extLst>
                </a:gridCol>
                <a:gridCol w="968828">
                  <a:extLst>
                    <a:ext uri="{9D8B030D-6E8A-4147-A177-3AD203B41FA5}">
                      <a16:colId xmlns:a16="http://schemas.microsoft.com/office/drawing/2014/main" val="463179012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003303247"/>
                    </a:ext>
                  </a:extLst>
                </a:gridCol>
                <a:gridCol w="906115">
                  <a:extLst>
                    <a:ext uri="{9D8B030D-6E8A-4147-A177-3AD203B41FA5}">
                      <a16:colId xmlns:a16="http://schemas.microsoft.com/office/drawing/2014/main" val="2930046320"/>
                    </a:ext>
                  </a:extLst>
                </a:gridCol>
                <a:gridCol w="1045894">
                  <a:extLst>
                    <a:ext uri="{9D8B030D-6E8A-4147-A177-3AD203B41FA5}">
                      <a16:colId xmlns:a16="http://schemas.microsoft.com/office/drawing/2014/main" val="3636389125"/>
                    </a:ext>
                  </a:extLst>
                </a:gridCol>
                <a:gridCol w="1045894">
                  <a:extLst>
                    <a:ext uri="{9D8B030D-6E8A-4147-A177-3AD203B41FA5}">
                      <a16:colId xmlns:a16="http://schemas.microsoft.com/office/drawing/2014/main" val="1800456819"/>
                    </a:ext>
                  </a:extLst>
                </a:gridCol>
                <a:gridCol w="1045894">
                  <a:extLst>
                    <a:ext uri="{9D8B030D-6E8A-4147-A177-3AD203B41FA5}">
                      <a16:colId xmlns:a16="http://schemas.microsoft.com/office/drawing/2014/main" val="1301017125"/>
                    </a:ext>
                  </a:extLst>
                </a:gridCol>
              </a:tblGrid>
              <a:tr h="174771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err="1">
                          <a:effectLst/>
                          <a:latin typeface="Arial"/>
                        </a:rPr>
                        <a:t>input_type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err="1">
                          <a:effectLst/>
                          <a:latin typeface="Arial"/>
                        </a:rPr>
                        <a:t>nDCG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err="1">
                          <a:effectLst/>
                          <a:latin typeface="Arial"/>
                        </a:rPr>
                        <a:t>Recall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err="1">
                          <a:effectLst/>
                          <a:latin typeface="Arial"/>
                        </a:rPr>
                        <a:t>Precision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dirty="0">
                          <a:effectLst/>
                          <a:latin typeface="Arial"/>
                        </a:rPr>
                        <a:t>MRR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dirty="0">
                          <a:effectLst/>
                          <a:latin typeface="Arial"/>
                        </a:rPr>
                        <a:t>F1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dirty="0">
                          <a:effectLst/>
                          <a:latin typeface="Arial"/>
                        </a:rPr>
                        <a:t>Tiempo total (s)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dirty="0">
                          <a:effectLst/>
                          <a:latin typeface="Arial"/>
                        </a:rPr>
                        <a:t>Tiempo </a:t>
                      </a:r>
                      <a:r>
                        <a:rPr lang="es-CL" sz="1800" b="1" err="1">
                          <a:effectLst/>
                          <a:latin typeface="Arial"/>
                        </a:rPr>
                        <a:t>prom</a:t>
                      </a:r>
                      <a:r>
                        <a:rPr lang="es-CL" sz="1800" b="1" dirty="0">
                          <a:effectLst/>
                          <a:latin typeface="Arial"/>
                        </a:rPr>
                        <a:t>. (s)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708681"/>
                  </a:ext>
                </a:extLst>
              </a:tr>
              <a:tr h="532990"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err="1">
                          <a:effectLst/>
                          <a:latin typeface="Arial"/>
                        </a:rPr>
                        <a:t>title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0.0502 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0.0893 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0.0272 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0.0447 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0.0393 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334.04 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0.1156 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11426"/>
                  </a:ext>
                </a:extLst>
              </a:tr>
              <a:tr h="532990"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err="1">
                          <a:effectLst/>
                          <a:latin typeface="Arial"/>
                        </a:rPr>
                        <a:t>title+summary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0.0483 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0.0897 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0.0278 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0.0441 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0.0399 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319.52 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0.1116 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872355"/>
                  </a:ext>
                </a:extLst>
              </a:tr>
              <a:tr h="532990"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err="1">
                          <a:effectLst/>
                          <a:latin typeface="Arial"/>
                        </a:rPr>
                        <a:t>content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0.0578 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0.0685 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0.0216 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0.0512 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0.0308 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318.44 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0.1080 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774350"/>
                  </a:ext>
                </a:extLst>
              </a:tr>
              <a:tr h="532990"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err="1">
                          <a:effectLst/>
                          <a:latin typeface="Arial"/>
                        </a:rPr>
                        <a:t>title+content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0.0630 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0.0779 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0.0241 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0.0550 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0.0347 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321.87 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0.1087 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346063"/>
                  </a:ext>
                </a:extLst>
              </a:tr>
              <a:tr h="942031"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err="1">
                          <a:effectLst/>
                          <a:latin typeface="Arial"/>
                        </a:rPr>
                        <a:t>title+summary+content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dirty="0">
                          <a:effectLst/>
                          <a:latin typeface="Arial"/>
                        </a:rPr>
                        <a:t>0.0649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dirty="0">
                          <a:effectLst/>
                          <a:latin typeface="Arial"/>
                        </a:rPr>
                        <a:t>0.0833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dirty="0">
                          <a:effectLst/>
                          <a:latin typeface="Arial"/>
                        </a:rPr>
                        <a:t>0.0256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dirty="0">
                          <a:effectLst/>
                          <a:latin typeface="Arial"/>
                        </a:rPr>
                        <a:t>0.0573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b="1" dirty="0">
                          <a:effectLst/>
                          <a:latin typeface="Arial"/>
                        </a:rPr>
                        <a:t>0.0370</a:t>
                      </a:r>
                      <a:r>
                        <a:rPr lang="es-CL" sz="1800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322.12 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2138"/>
                        </a:lnSpc>
                        <a:buNone/>
                      </a:pPr>
                      <a:r>
                        <a:rPr lang="es-CL" sz="1800" dirty="0">
                          <a:effectLst/>
                          <a:latin typeface="Arial"/>
                        </a:rPr>
                        <a:t>0.1084 </a:t>
                      </a: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544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Cambios</a:t>
            </a:r>
            <a:r>
              <a:rPr lang="en-US" dirty="0">
                <a:latin typeface="Calibri"/>
                <a:ea typeface="Calibri"/>
                <a:cs typeface="Calibri"/>
              </a:rPr>
              <a:t> al </a:t>
            </a:r>
            <a:r>
              <a:rPr lang="en-US" dirty="0" err="1">
                <a:latin typeface="Calibri"/>
                <a:ea typeface="Calibri"/>
                <a:cs typeface="Calibri"/>
              </a:rPr>
              <a:t>enfoque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debido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los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resultados</a:t>
            </a:r>
            <a:endParaRPr lang="en-US" dirty="0" err="1"/>
          </a:p>
        </p:txBody>
      </p:sp>
      <p:sp>
        <p:nvSpPr>
          <p:cNvPr id="3" name="TextBox 2"/>
          <p:cNvSpPr txBox="1"/>
          <p:nvPr/>
        </p:nvSpPr>
        <p:spPr>
          <a:xfrm>
            <a:off x="914400" y="1645920"/>
            <a:ext cx="7315200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sz="2800" dirty="0"/>
          </a:p>
          <a:p>
            <a:r>
              <a:rPr lang="en-US" sz="2800" dirty="0"/>
              <a:t>Se </a:t>
            </a:r>
            <a:r>
              <a:rPr lang="en-US" sz="2800" dirty="0" err="1"/>
              <a:t>tienen</a:t>
            </a:r>
            <a:r>
              <a:rPr lang="en-US" sz="2800" dirty="0"/>
              <a:t> 3089 </a:t>
            </a:r>
            <a:r>
              <a:rPr lang="en-US" sz="2800" dirty="0" err="1"/>
              <a:t>preguntas</a:t>
            </a:r>
            <a:r>
              <a:rPr lang="en-US" sz="2800" dirty="0"/>
              <a:t> con links a </a:t>
            </a:r>
            <a:r>
              <a:rPr lang="en-US" sz="2800" dirty="0" err="1"/>
              <a:t>evaluar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Se </a:t>
            </a:r>
            <a:r>
              <a:rPr lang="en-US" sz="2800" dirty="0" err="1"/>
              <a:t>dividirá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dos sets: 2000 training</a:t>
            </a:r>
            <a:endParaRPr lang="en-US"/>
          </a:p>
          <a:p>
            <a:endParaRPr lang="en-US" sz="2800" dirty="0"/>
          </a:p>
          <a:p>
            <a:r>
              <a:rPr lang="en-US" sz="2800" dirty="0"/>
              <a:t>Se </a:t>
            </a:r>
            <a:r>
              <a:rPr lang="en-US" sz="2800" dirty="0" err="1"/>
              <a:t>creará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capa</a:t>
            </a:r>
            <a:r>
              <a:rPr lang="en-US" sz="2800" dirty="0"/>
              <a:t> de </a:t>
            </a:r>
            <a:r>
              <a:rPr lang="en-US" sz="2800" dirty="0" err="1"/>
              <a:t>preentrenamiento</a:t>
            </a:r>
            <a:r>
              <a:rPr lang="en-US" sz="2800" dirty="0"/>
              <a:t> y </a:t>
            </a:r>
            <a:r>
              <a:rPr lang="en-US" sz="2800" dirty="0" err="1"/>
              <a:t>utilizando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resultado</a:t>
            </a:r>
            <a:r>
              <a:rPr lang="en-US" sz="2800" dirty="0"/>
              <a:t>, se </a:t>
            </a:r>
            <a:r>
              <a:rPr lang="en-US" sz="2800" dirty="0" err="1"/>
              <a:t>volverá</a:t>
            </a:r>
            <a:r>
              <a:rPr lang="en-US" sz="2800" dirty="0"/>
              <a:t> a </a:t>
            </a:r>
            <a:r>
              <a:rPr lang="en-US" sz="2800" dirty="0" err="1"/>
              <a:t>evaluar</a:t>
            </a:r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Calibri"/>
                <a:ea typeface="Calibri"/>
                <a:cs typeface="Calibri"/>
              </a:rPr>
              <a:t>Futuras</a:t>
            </a:r>
            <a:r>
              <a:rPr dirty="0">
                <a:latin typeface="Calibri"/>
                <a:ea typeface="Calibri"/>
                <a:cs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</a:rPr>
              <a:t>Líneas</a:t>
            </a:r>
            <a:r>
              <a:rPr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estudio</a:t>
            </a:r>
            <a:endParaRPr lang="en-US" dirty="0" err="1">
              <a:ea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675998"/>
            <a:ext cx="10373226" cy="47705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1. </a:t>
            </a:r>
            <a:r>
              <a:rPr lang="en-US" sz="2400" dirty="0" err="1">
                <a:ea typeface="+mn-lt"/>
                <a:cs typeface="+mn-lt"/>
              </a:rPr>
              <a:t>Segmentación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Semántica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por</a:t>
            </a:r>
            <a:r>
              <a:rPr lang="en-US" sz="2400" dirty="0">
                <a:ea typeface="+mn-lt"/>
                <a:cs typeface="+mn-lt"/>
              </a:rPr>
              <a:t> Dominio</a:t>
            </a:r>
            <a:endParaRPr lang="en-US" sz="1600" dirty="0"/>
          </a:p>
          <a:p>
            <a:endParaRPr lang="en-US" sz="2400" dirty="0">
              <a:ea typeface="+mn-lt"/>
              <a:cs typeface="+mn-lt"/>
            </a:endParaRPr>
          </a:p>
          <a:p>
            <a:pPr lvl="1"/>
            <a:r>
              <a:rPr lang="en-US" sz="2400" dirty="0" err="1">
                <a:ea typeface="+mn-lt"/>
                <a:cs typeface="+mn-lt"/>
              </a:rPr>
              <a:t>Problema</a:t>
            </a:r>
            <a:r>
              <a:rPr lang="en-US" sz="2400" dirty="0">
                <a:ea typeface="+mn-lt"/>
                <a:cs typeface="+mn-lt"/>
              </a:rPr>
              <a:t>: Los embeddings </a:t>
            </a:r>
            <a:r>
              <a:rPr lang="en-US" sz="2400" dirty="0" err="1">
                <a:ea typeface="+mn-lt"/>
                <a:cs typeface="+mn-lt"/>
              </a:rPr>
              <a:t>actuales</a:t>
            </a:r>
            <a:r>
              <a:rPr lang="en-US" sz="2400" dirty="0">
                <a:ea typeface="+mn-lt"/>
                <a:cs typeface="+mn-lt"/>
              </a:rPr>
              <a:t> no </a:t>
            </a:r>
            <a:r>
              <a:rPr lang="en-US" sz="2400" dirty="0" err="1">
                <a:ea typeface="+mn-lt"/>
                <a:cs typeface="+mn-lt"/>
              </a:rPr>
              <a:t>distinguen</a:t>
            </a:r>
            <a:r>
              <a:rPr lang="en-US" sz="2400" dirty="0">
                <a:ea typeface="+mn-lt"/>
                <a:cs typeface="+mn-lt"/>
              </a:rPr>
              <a:t> entre </a:t>
            </a:r>
            <a:r>
              <a:rPr lang="en-US" sz="2400" dirty="0" err="1">
                <a:ea typeface="+mn-lt"/>
                <a:cs typeface="+mn-lt"/>
              </a:rPr>
              <a:t>áreas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técnicas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dirty="0" err="1">
                <a:ea typeface="+mn-lt"/>
                <a:cs typeface="+mn-lt"/>
              </a:rPr>
              <a:t>ej</a:t>
            </a:r>
            <a:r>
              <a:rPr lang="en-US" sz="2400" dirty="0">
                <a:ea typeface="+mn-lt"/>
                <a:cs typeface="+mn-lt"/>
              </a:rPr>
              <a:t>: Azure Compute vs. Networking).</a:t>
            </a:r>
            <a:endParaRPr lang="en-US" sz="1600" dirty="0"/>
          </a:p>
          <a:p>
            <a:pPr lvl="1"/>
            <a:endParaRPr lang="en-US" sz="2400" dirty="0">
              <a:ea typeface="+mn-lt"/>
              <a:cs typeface="+mn-lt"/>
            </a:endParaRPr>
          </a:p>
          <a:p>
            <a:pPr lvl="1"/>
            <a:r>
              <a:rPr lang="en-US" sz="2400" dirty="0" err="1">
                <a:ea typeface="+mn-lt"/>
                <a:cs typeface="+mn-lt"/>
              </a:rPr>
              <a:t>Solución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 err="1">
                <a:ea typeface="+mn-lt"/>
                <a:cs typeface="+mn-lt"/>
              </a:rPr>
              <a:t>Clasificar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preguntas</a:t>
            </a:r>
            <a:r>
              <a:rPr lang="en-US" sz="2400" dirty="0">
                <a:ea typeface="+mn-lt"/>
                <a:cs typeface="+mn-lt"/>
              </a:rPr>
              <a:t>/</a:t>
            </a:r>
            <a:r>
              <a:rPr lang="en-US" sz="2400" dirty="0" err="1">
                <a:ea typeface="+mn-lt"/>
                <a:cs typeface="+mn-lt"/>
              </a:rPr>
              <a:t>documentos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subdominios</a:t>
            </a:r>
            <a:r>
              <a:rPr lang="en-US" sz="2400" dirty="0">
                <a:ea typeface="+mn-lt"/>
                <a:cs typeface="+mn-lt"/>
              </a:rPr>
              <a:t> (clustering no </a:t>
            </a:r>
            <a:r>
              <a:rPr lang="en-US" sz="2400" dirty="0" err="1">
                <a:ea typeface="+mn-lt"/>
                <a:cs typeface="+mn-lt"/>
              </a:rPr>
              <a:t>supervisado</a:t>
            </a:r>
            <a:r>
              <a:rPr lang="en-US" sz="2400" dirty="0">
                <a:ea typeface="+mn-lt"/>
                <a:cs typeface="+mn-lt"/>
              </a:rPr>
              <a:t>).</a:t>
            </a:r>
            <a:endParaRPr lang="en-US" sz="1600"/>
          </a:p>
          <a:p>
            <a:pPr lvl="1"/>
            <a:endParaRPr lang="en-US" sz="2400" dirty="0">
              <a:ea typeface="+mn-lt"/>
              <a:cs typeface="+mn-lt"/>
            </a:endParaRPr>
          </a:p>
          <a:p>
            <a:pPr lvl="1"/>
            <a:r>
              <a:rPr lang="en-US" sz="2400" dirty="0" err="1">
                <a:ea typeface="+mn-lt"/>
                <a:cs typeface="+mn-lt"/>
              </a:rPr>
              <a:t>Entrenar</a:t>
            </a:r>
            <a:r>
              <a:rPr lang="en-US" sz="2400" dirty="0">
                <a:ea typeface="+mn-lt"/>
                <a:cs typeface="+mn-lt"/>
              </a:rPr>
              <a:t> embeddings </a:t>
            </a:r>
            <a:r>
              <a:rPr lang="en-US" sz="2400" dirty="0" err="1">
                <a:ea typeface="+mn-lt"/>
                <a:cs typeface="+mn-lt"/>
              </a:rPr>
              <a:t>especializados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dominio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dirty="0" err="1">
                <a:ea typeface="+mn-lt"/>
                <a:cs typeface="+mn-lt"/>
              </a:rPr>
              <a:t>ej</a:t>
            </a:r>
            <a:r>
              <a:rPr lang="en-US" sz="2400" dirty="0">
                <a:ea typeface="+mn-lt"/>
                <a:cs typeface="+mn-lt"/>
              </a:rPr>
              <a:t>: fine-tuning de E5 </a:t>
            </a:r>
            <a:r>
              <a:rPr lang="en-US" sz="2400" dirty="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datos</a:t>
            </a:r>
            <a:r>
              <a:rPr lang="en-US" sz="2400" dirty="0">
                <a:ea typeface="+mn-lt"/>
                <a:cs typeface="+mn-lt"/>
              </a:rPr>
              <a:t> de Azure Storage).</a:t>
            </a:r>
            <a:endParaRPr lang="en-US" sz="1600"/>
          </a:p>
          <a:p>
            <a:pPr lvl="1"/>
            <a:endParaRPr lang="en-US" sz="2400" dirty="0">
              <a:ea typeface="+mn-lt"/>
              <a:cs typeface="+mn-lt"/>
            </a:endParaRPr>
          </a:p>
          <a:p>
            <a:pPr lvl="1"/>
            <a:r>
              <a:rPr lang="en-US" sz="2400" dirty="0">
                <a:ea typeface="+mn-lt"/>
                <a:cs typeface="+mn-lt"/>
              </a:rPr>
              <a:t>Impacto </a:t>
            </a:r>
            <a:r>
              <a:rPr lang="en-US" sz="2400" dirty="0" err="1">
                <a:ea typeface="+mn-lt"/>
                <a:cs typeface="+mn-lt"/>
              </a:rPr>
              <a:t>esperado</a:t>
            </a:r>
            <a:r>
              <a:rPr lang="en-US" sz="2400" dirty="0">
                <a:ea typeface="+mn-lt"/>
                <a:cs typeface="+mn-lt"/>
              </a:rPr>
              <a:t>: ↑</a:t>
            </a:r>
            <a:r>
              <a:rPr lang="en-US" sz="2400" dirty="0" err="1">
                <a:ea typeface="+mn-lt"/>
                <a:cs typeface="+mn-lt"/>
              </a:rPr>
              <a:t>Recall@k</a:t>
            </a:r>
            <a:r>
              <a:rPr lang="en-US" sz="2400" dirty="0">
                <a:ea typeface="+mn-lt"/>
                <a:cs typeface="+mn-lt"/>
              </a:rPr>
              <a:t> al </a:t>
            </a:r>
            <a:r>
              <a:rPr lang="en-US" sz="2400" dirty="0" err="1">
                <a:ea typeface="+mn-lt"/>
                <a:cs typeface="+mn-lt"/>
              </a:rPr>
              <a:t>reducir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ruido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semántico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1600"/>
          </a:p>
          <a:p>
            <a:endParaRPr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E0E9-EDD6-491F-6C20-F762A8324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A2E4-D3F0-2E35-0D07-2934AB16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Calibri"/>
                <a:ea typeface="Calibri"/>
                <a:cs typeface="Calibri"/>
              </a:rPr>
              <a:t>Futuras</a:t>
            </a:r>
            <a:r>
              <a:rPr dirty="0">
                <a:latin typeface="Calibri"/>
                <a:ea typeface="Calibri"/>
                <a:cs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</a:rPr>
              <a:t>Líneas</a:t>
            </a:r>
            <a:r>
              <a:rPr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estudio</a:t>
            </a:r>
            <a:endParaRPr lang="en-US" dirty="0" err="1">
              <a:ea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D9D0E-3D50-1CC3-BEFA-99821AF245A1}"/>
              </a:ext>
            </a:extLst>
          </p:cNvPr>
          <p:cNvSpPr txBox="1"/>
          <p:nvPr/>
        </p:nvSpPr>
        <p:spPr>
          <a:xfrm>
            <a:off x="914400" y="1675998"/>
            <a:ext cx="10373226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2. Capa de Re-Ranking con </a:t>
            </a:r>
            <a:r>
              <a:rPr lang="en-US" sz="2400" dirty="0" err="1">
                <a:ea typeface="+mn-lt"/>
                <a:cs typeface="+mn-lt"/>
              </a:rPr>
              <a:t>Modelos</a:t>
            </a:r>
            <a:r>
              <a:rPr lang="en-US" sz="2400" dirty="0">
                <a:ea typeface="+mn-lt"/>
                <a:cs typeface="+mn-lt"/>
              </a:rPr>
              <a:t> Cruzados</a:t>
            </a:r>
            <a:endParaRPr lang="en-US" sz="1600"/>
          </a:p>
          <a:p>
            <a:pPr lvl="1"/>
            <a:r>
              <a:rPr lang="en-US" sz="2400" err="1">
                <a:ea typeface="+mn-lt"/>
                <a:cs typeface="+mn-lt"/>
              </a:rPr>
              <a:t>Problema</a:t>
            </a:r>
            <a:r>
              <a:rPr lang="en-US" sz="2400" dirty="0">
                <a:ea typeface="+mn-lt"/>
                <a:cs typeface="+mn-lt"/>
              </a:rPr>
              <a:t>: Baja </a:t>
            </a:r>
            <a:r>
              <a:rPr lang="en-US" sz="2400" err="1">
                <a:ea typeface="+mn-lt"/>
                <a:cs typeface="+mn-lt"/>
              </a:rPr>
              <a:t>Precision@k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muchos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resultados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irrelevantes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 dirty="0">
                <a:ea typeface="+mn-lt"/>
                <a:cs typeface="+mn-lt"/>
              </a:rPr>
              <a:t> top 5).</a:t>
            </a:r>
            <a:endParaRPr lang="en-US" sz="1600" dirty="0"/>
          </a:p>
          <a:p>
            <a:pPr lvl="1"/>
            <a:endParaRPr lang="en-US" sz="1600"/>
          </a:p>
          <a:p>
            <a:pPr lvl="1"/>
            <a:r>
              <a:rPr lang="en-US" sz="2400" err="1">
                <a:ea typeface="+mn-lt"/>
                <a:cs typeface="+mn-lt"/>
              </a:rPr>
              <a:t>Solución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sz="1600" dirty="0"/>
          </a:p>
          <a:p>
            <a:pPr lvl="1"/>
            <a:endParaRPr lang="en-US" sz="1600"/>
          </a:p>
          <a:p>
            <a:pPr lvl="1"/>
            <a:r>
              <a:rPr lang="en-US" sz="2400" err="1">
                <a:ea typeface="+mn-lt"/>
                <a:cs typeface="+mn-lt"/>
              </a:rPr>
              <a:t>Añadir</a:t>
            </a:r>
            <a:r>
              <a:rPr lang="en-US" sz="2400" dirty="0">
                <a:ea typeface="+mn-lt"/>
                <a:cs typeface="+mn-lt"/>
              </a:rPr>
              <a:t> un </a:t>
            </a:r>
            <a:r>
              <a:rPr lang="en-US" sz="2400" err="1">
                <a:ea typeface="+mn-lt"/>
                <a:cs typeface="+mn-lt"/>
              </a:rPr>
              <a:t>modelo</a:t>
            </a:r>
            <a:r>
              <a:rPr lang="en-US" sz="2400" dirty="0">
                <a:ea typeface="+mn-lt"/>
                <a:cs typeface="+mn-lt"/>
              </a:rPr>
              <a:t> de re-ranking (</a:t>
            </a:r>
            <a:r>
              <a:rPr lang="en-US" sz="2400" err="1">
                <a:ea typeface="+mn-lt"/>
                <a:cs typeface="+mn-lt"/>
              </a:rPr>
              <a:t>ej</a:t>
            </a:r>
            <a:r>
              <a:rPr lang="en-US" sz="2400" dirty="0">
                <a:ea typeface="+mn-lt"/>
                <a:cs typeface="+mn-lt"/>
              </a:rPr>
              <a:t>: Cohere </a:t>
            </a:r>
            <a:r>
              <a:rPr lang="en-US" sz="2400" err="1">
                <a:ea typeface="+mn-lt"/>
                <a:cs typeface="+mn-lt"/>
              </a:rPr>
              <a:t>Rerank</a:t>
            </a:r>
            <a:r>
              <a:rPr lang="en-US" sz="2400" dirty="0">
                <a:ea typeface="+mn-lt"/>
                <a:cs typeface="+mn-lt"/>
              </a:rPr>
              <a:t> o BGE-</a:t>
            </a:r>
            <a:r>
              <a:rPr lang="en-US" sz="2400" err="1">
                <a:ea typeface="+mn-lt"/>
                <a:cs typeface="+mn-lt"/>
              </a:rPr>
              <a:t>Reranker</a:t>
            </a:r>
            <a:r>
              <a:rPr lang="en-US" sz="2400" dirty="0">
                <a:ea typeface="+mn-lt"/>
                <a:cs typeface="+mn-lt"/>
              </a:rPr>
              <a:t>) </a:t>
            </a:r>
            <a:r>
              <a:rPr lang="en-US" sz="2400" err="1">
                <a:ea typeface="+mn-lt"/>
                <a:cs typeface="+mn-lt"/>
              </a:rPr>
              <a:t>sobre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los</a:t>
            </a:r>
            <a:r>
              <a:rPr lang="en-US" sz="2400" dirty="0">
                <a:ea typeface="+mn-lt"/>
                <a:cs typeface="+mn-lt"/>
              </a:rPr>
              <a:t> top-50 </a:t>
            </a:r>
            <a:r>
              <a:rPr lang="en-US" sz="2400" err="1">
                <a:ea typeface="+mn-lt"/>
                <a:cs typeface="+mn-lt"/>
              </a:rPr>
              <a:t>resultados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1600" dirty="0"/>
          </a:p>
          <a:p>
            <a:pPr lvl="1"/>
            <a:endParaRPr lang="en-US" sz="1600"/>
          </a:p>
          <a:p>
            <a:pPr lvl="1"/>
            <a:r>
              <a:rPr lang="en-US" sz="2400" err="1">
                <a:ea typeface="+mn-lt"/>
                <a:cs typeface="+mn-lt"/>
              </a:rPr>
              <a:t>Entrenar</a:t>
            </a:r>
            <a:r>
              <a:rPr lang="en-US" sz="2400" dirty="0">
                <a:ea typeface="+mn-lt"/>
                <a:cs typeface="+mn-lt"/>
              </a:rPr>
              <a:t> un </a:t>
            </a:r>
            <a:r>
              <a:rPr lang="en-US" sz="2400" err="1">
                <a:ea typeface="+mn-lt"/>
                <a:cs typeface="+mn-lt"/>
              </a:rPr>
              <a:t>clasificador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binario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relevante</a:t>
            </a:r>
            <a:r>
              <a:rPr lang="en-US" sz="2400" dirty="0">
                <a:ea typeface="+mn-lt"/>
                <a:cs typeface="+mn-lt"/>
              </a:rPr>
              <a:t>/no </a:t>
            </a:r>
            <a:r>
              <a:rPr lang="en-US" sz="2400" err="1">
                <a:ea typeface="+mn-lt"/>
                <a:cs typeface="+mn-lt"/>
              </a:rPr>
              <a:t>relevante</a:t>
            </a:r>
            <a:r>
              <a:rPr lang="en-US" sz="2400" dirty="0">
                <a:ea typeface="+mn-lt"/>
                <a:cs typeface="+mn-lt"/>
              </a:rPr>
              <a:t>) con feedback de </a:t>
            </a:r>
            <a:r>
              <a:rPr lang="en-US" sz="2400" err="1">
                <a:ea typeface="+mn-lt"/>
                <a:cs typeface="+mn-lt"/>
              </a:rPr>
              <a:t>agentes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humanos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1600" dirty="0"/>
          </a:p>
          <a:p>
            <a:pPr lvl="1"/>
            <a:endParaRPr lang="en-US" sz="1600"/>
          </a:p>
          <a:p>
            <a:pPr lvl="1"/>
            <a:r>
              <a:rPr lang="en-US" sz="2400" dirty="0">
                <a:ea typeface="+mn-lt"/>
                <a:cs typeface="+mn-lt"/>
              </a:rPr>
              <a:t>Impacto </a:t>
            </a:r>
            <a:r>
              <a:rPr lang="en-US" sz="2400" err="1">
                <a:ea typeface="+mn-lt"/>
                <a:cs typeface="+mn-lt"/>
              </a:rPr>
              <a:t>esperado</a:t>
            </a:r>
            <a:r>
              <a:rPr lang="en-US" sz="2400" dirty="0">
                <a:ea typeface="+mn-lt"/>
                <a:cs typeface="+mn-lt"/>
              </a:rPr>
              <a:t>: ↑</a:t>
            </a:r>
            <a:r>
              <a:rPr lang="en-US" sz="2400" err="1">
                <a:ea typeface="+mn-lt"/>
                <a:cs typeface="+mn-lt"/>
              </a:rPr>
              <a:t>Precision@k</a:t>
            </a:r>
            <a:r>
              <a:rPr lang="en-US" sz="2400" dirty="0">
                <a:ea typeface="+mn-lt"/>
                <a:cs typeface="+mn-lt"/>
              </a:rPr>
              <a:t> sin </a:t>
            </a:r>
            <a:r>
              <a:rPr lang="en-US" sz="2400" err="1">
                <a:ea typeface="+mn-lt"/>
                <a:cs typeface="+mn-lt"/>
              </a:rPr>
              <a:t>sacrificar</a:t>
            </a:r>
            <a:r>
              <a:rPr lang="en-US" sz="2400" dirty="0">
                <a:ea typeface="+mn-lt"/>
                <a:cs typeface="+mn-lt"/>
              </a:rPr>
              <a:t> Recall.</a:t>
            </a:r>
            <a:endParaRPr lang="en-US" sz="16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480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A995C-F197-9998-F267-5DBDAC3C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3B84-34A3-8E74-4F40-2568C6CB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Calibri"/>
                <a:ea typeface="Calibri"/>
                <a:cs typeface="Calibri"/>
              </a:rPr>
              <a:t>Futuras</a:t>
            </a:r>
            <a:r>
              <a:rPr dirty="0">
                <a:latin typeface="Calibri"/>
                <a:ea typeface="Calibri"/>
                <a:cs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</a:rPr>
              <a:t>Líneas</a:t>
            </a:r>
            <a:r>
              <a:rPr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estudio</a:t>
            </a:r>
            <a:endParaRPr lang="en-US" dirty="0" err="1">
              <a:ea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984F2-E898-27AD-3F20-8C56DDE83D38}"/>
              </a:ext>
            </a:extLst>
          </p:cNvPr>
          <p:cNvSpPr txBox="1"/>
          <p:nvPr/>
        </p:nvSpPr>
        <p:spPr>
          <a:xfrm>
            <a:off x="914400" y="1675998"/>
            <a:ext cx="10373226" cy="42780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3. </a:t>
            </a:r>
            <a:r>
              <a:rPr lang="en-US" sz="2400" dirty="0" err="1">
                <a:ea typeface="+mn-lt"/>
                <a:cs typeface="+mn-lt"/>
              </a:rPr>
              <a:t>Aumento</a:t>
            </a:r>
            <a:r>
              <a:rPr lang="en-US" sz="2400" dirty="0">
                <a:ea typeface="+mn-lt"/>
                <a:cs typeface="+mn-lt"/>
              </a:rPr>
              <a:t> de Datos con </a:t>
            </a:r>
            <a:r>
              <a:rPr lang="en-US" sz="2400" dirty="0" err="1">
                <a:ea typeface="+mn-lt"/>
                <a:cs typeface="+mn-lt"/>
              </a:rPr>
              <a:t>Sintéticos</a:t>
            </a:r>
            <a:endParaRPr lang="en-US" sz="1600" dirty="0" err="1"/>
          </a:p>
          <a:p>
            <a:pPr lvl="1"/>
            <a:r>
              <a:rPr lang="en-US" sz="2400" err="1">
                <a:ea typeface="+mn-lt"/>
                <a:cs typeface="+mn-lt"/>
              </a:rPr>
              <a:t>Problema</a:t>
            </a:r>
            <a:r>
              <a:rPr lang="en-US" sz="2400" dirty="0">
                <a:ea typeface="+mn-lt"/>
                <a:cs typeface="+mn-lt"/>
              </a:rPr>
              <a:t>: Falta de </a:t>
            </a:r>
            <a:r>
              <a:rPr lang="en-US" sz="2400" err="1">
                <a:ea typeface="+mn-lt"/>
                <a:cs typeface="+mn-lt"/>
              </a:rPr>
              <a:t>ejemplos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etiquetados</a:t>
            </a:r>
            <a:r>
              <a:rPr lang="en-US" sz="2400" dirty="0">
                <a:ea typeface="+mn-lt"/>
                <a:cs typeface="+mn-lt"/>
              </a:rPr>
              <a:t> para </a:t>
            </a:r>
            <a:r>
              <a:rPr lang="en-US" sz="2400" err="1">
                <a:ea typeface="+mn-lt"/>
                <a:cs typeface="+mn-lt"/>
              </a:rPr>
              <a:t>dominios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específicos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1600" dirty="0"/>
          </a:p>
          <a:p>
            <a:pPr lvl="1"/>
            <a:endParaRPr lang="en-US" sz="1600"/>
          </a:p>
          <a:p>
            <a:pPr lvl="1"/>
            <a:r>
              <a:rPr lang="en-US" sz="2400" err="1">
                <a:ea typeface="+mn-lt"/>
                <a:cs typeface="+mn-lt"/>
              </a:rPr>
              <a:t>Solución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sz="1600" dirty="0"/>
          </a:p>
          <a:p>
            <a:pPr lvl="1"/>
            <a:endParaRPr lang="en-US" sz="1600"/>
          </a:p>
          <a:p>
            <a:pPr lvl="1"/>
            <a:r>
              <a:rPr lang="en-US" sz="2400" err="1">
                <a:ea typeface="+mn-lt"/>
                <a:cs typeface="+mn-lt"/>
              </a:rPr>
              <a:t>Generar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preguntas-respuestas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sintéticas</a:t>
            </a:r>
            <a:r>
              <a:rPr lang="en-US" sz="2400" dirty="0">
                <a:ea typeface="+mn-lt"/>
                <a:cs typeface="+mn-lt"/>
              </a:rPr>
              <a:t> con LLMs (</a:t>
            </a:r>
            <a:r>
              <a:rPr lang="en-US" sz="2400" err="1">
                <a:ea typeface="+mn-lt"/>
                <a:cs typeface="+mn-lt"/>
              </a:rPr>
              <a:t>ej</a:t>
            </a:r>
            <a:r>
              <a:rPr lang="en-US" sz="2400" dirty="0">
                <a:ea typeface="+mn-lt"/>
                <a:cs typeface="+mn-lt"/>
              </a:rPr>
              <a:t>: GPT-4) </a:t>
            </a:r>
            <a:r>
              <a:rPr lang="en-US" sz="2400" err="1">
                <a:ea typeface="+mn-lt"/>
                <a:cs typeface="+mn-lt"/>
              </a:rPr>
              <a:t>basadas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la </a:t>
            </a:r>
            <a:r>
              <a:rPr lang="en-US" sz="2400" err="1">
                <a:ea typeface="+mn-lt"/>
                <a:cs typeface="+mn-lt"/>
              </a:rPr>
              <a:t>documentación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1600" dirty="0"/>
          </a:p>
          <a:p>
            <a:pPr lvl="1"/>
            <a:endParaRPr lang="en-US" sz="1600"/>
          </a:p>
          <a:p>
            <a:pPr lvl="1"/>
            <a:r>
              <a:rPr lang="en-US" sz="2400" dirty="0">
                <a:ea typeface="+mn-lt"/>
                <a:cs typeface="+mn-lt"/>
              </a:rPr>
              <a:t>Usar data augmentation para </a:t>
            </a:r>
            <a:r>
              <a:rPr lang="en-US" sz="2400" err="1">
                <a:ea typeface="+mn-lt"/>
                <a:cs typeface="+mn-lt"/>
              </a:rPr>
              <a:t>cubrir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casos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raros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ej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err="1">
                <a:ea typeface="+mn-lt"/>
                <a:cs typeface="+mn-lt"/>
              </a:rPr>
              <a:t>errores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configuración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Azure Kubernetes).</a:t>
            </a:r>
            <a:endParaRPr lang="en-US" sz="1600"/>
          </a:p>
          <a:p>
            <a:pPr lvl="1"/>
            <a:endParaRPr lang="en-US" sz="1600"/>
          </a:p>
          <a:p>
            <a:pPr lvl="1"/>
            <a:r>
              <a:rPr lang="en-US" sz="2400" dirty="0">
                <a:ea typeface="+mn-lt"/>
                <a:cs typeface="+mn-lt"/>
              </a:rPr>
              <a:t>Impacto </a:t>
            </a:r>
            <a:r>
              <a:rPr lang="en-US" sz="2400" err="1">
                <a:ea typeface="+mn-lt"/>
                <a:cs typeface="+mn-lt"/>
              </a:rPr>
              <a:t>esperado</a:t>
            </a:r>
            <a:r>
              <a:rPr lang="en-US" sz="2400" dirty="0">
                <a:ea typeface="+mn-lt"/>
                <a:cs typeface="+mn-lt"/>
              </a:rPr>
              <a:t>: ↑</a:t>
            </a:r>
            <a:r>
              <a:rPr lang="en-US" sz="2400" err="1">
                <a:ea typeface="+mn-lt"/>
                <a:cs typeface="+mn-lt"/>
              </a:rPr>
              <a:t>nDCG</a:t>
            </a:r>
            <a:r>
              <a:rPr lang="en-US" sz="2400" dirty="0">
                <a:ea typeface="+mn-lt"/>
                <a:cs typeface="+mn-lt"/>
              </a:rPr>
              <a:t> al </a:t>
            </a:r>
            <a:r>
              <a:rPr lang="en-US" sz="2400" err="1">
                <a:ea typeface="+mn-lt"/>
                <a:cs typeface="+mn-lt"/>
              </a:rPr>
              <a:t>mejorar</a:t>
            </a:r>
            <a:r>
              <a:rPr lang="en-US" sz="2400" dirty="0">
                <a:ea typeface="+mn-lt"/>
                <a:cs typeface="+mn-lt"/>
              </a:rPr>
              <a:t> la </a:t>
            </a:r>
            <a:r>
              <a:rPr lang="en-US" sz="2400" err="1">
                <a:ea typeface="+mn-lt"/>
                <a:cs typeface="+mn-lt"/>
              </a:rPr>
              <a:t>cobertura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escenarios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1600" dirty="0"/>
          </a:p>
          <a:p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5330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44E6-7508-2B9F-FA2A-CC5D387B5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0A61-DC75-2145-926F-680C7AA2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Calibri"/>
                <a:ea typeface="Calibri"/>
                <a:cs typeface="Calibri"/>
              </a:rPr>
              <a:t>Futuras</a:t>
            </a:r>
            <a:r>
              <a:rPr dirty="0">
                <a:latin typeface="Calibri"/>
                <a:ea typeface="Calibri"/>
                <a:cs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</a:rPr>
              <a:t>Líneas</a:t>
            </a:r>
            <a:r>
              <a:rPr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estudio</a:t>
            </a:r>
            <a:endParaRPr lang="en-US" dirty="0" err="1">
              <a:ea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D39B8-797D-8A7F-FB20-E48041CFE12D}"/>
              </a:ext>
            </a:extLst>
          </p:cNvPr>
          <p:cNvSpPr txBox="1"/>
          <p:nvPr/>
        </p:nvSpPr>
        <p:spPr>
          <a:xfrm>
            <a:off x="914400" y="1675998"/>
            <a:ext cx="10373226" cy="36625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4. </a:t>
            </a:r>
            <a:r>
              <a:rPr lang="en-US" sz="2400" dirty="0" err="1">
                <a:ea typeface="+mn-lt"/>
                <a:cs typeface="+mn-lt"/>
              </a:rPr>
              <a:t>Filtros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Híbridos</a:t>
            </a:r>
            <a:r>
              <a:rPr lang="en-US" sz="2400" dirty="0">
                <a:ea typeface="+mn-lt"/>
                <a:cs typeface="+mn-lt"/>
              </a:rPr>
              <a:t> (Vector + Reglas)</a:t>
            </a:r>
            <a:endParaRPr lang="en-US" sz="1600" dirty="0"/>
          </a:p>
          <a:p>
            <a:pPr lvl="1"/>
            <a:r>
              <a:rPr lang="en-US" sz="2400" err="1">
                <a:ea typeface="+mn-lt"/>
                <a:cs typeface="+mn-lt"/>
              </a:rPr>
              <a:t>Problema</a:t>
            </a:r>
            <a:r>
              <a:rPr lang="en-US" sz="2400" dirty="0">
                <a:ea typeface="+mn-lt"/>
                <a:cs typeface="+mn-lt"/>
              </a:rPr>
              <a:t>: MRR bajo indica que </a:t>
            </a:r>
            <a:r>
              <a:rPr lang="en-US" sz="2400" err="1">
                <a:ea typeface="+mn-lt"/>
                <a:cs typeface="+mn-lt"/>
              </a:rPr>
              <a:t>los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primeros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resultados</a:t>
            </a:r>
            <a:r>
              <a:rPr lang="en-US" sz="2400" dirty="0">
                <a:ea typeface="+mn-lt"/>
                <a:cs typeface="+mn-lt"/>
              </a:rPr>
              <a:t> no son </a:t>
            </a:r>
            <a:r>
              <a:rPr lang="en-US" sz="2400" err="1">
                <a:ea typeface="+mn-lt"/>
                <a:cs typeface="+mn-lt"/>
              </a:rPr>
              <a:t>relevantes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1600"/>
          </a:p>
          <a:p>
            <a:pPr lvl="1"/>
            <a:endParaRPr lang="en-US" sz="1600"/>
          </a:p>
          <a:p>
            <a:pPr lvl="1"/>
            <a:r>
              <a:rPr lang="en-US" sz="2400" err="1">
                <a:ea typeface="+mn-lt"/>
                <a:cs typeface="+mn-lt"/>
              </a:rPr>
              <a:t>Solución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sz="1600" dirty="0"/>
          </a:p>
          <a:p>
            <a:pPr lvl="1"/>
            <a:endParaRPr lang="en-US" sz="1600"/>
          </a:p>
          <a:p>
            <a:pPr lvl="1"/>
            <a:r>
              <a:rPr lang="en-US" sz="2400" err="1">
                <a:ea typeface="+mn-lt"/>
                <a:cs typeface="+mn-lt"/>
              </a:rPr>
              <a:t>Combinar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búsqueda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semántica</a:t>
            </a:r>
            <a:r>
              <a:rPr lang="en-US" sz="2400" dirty="0">
                <a:ea typeface="+mn-lt"/>
                <a:cs typeface="+mn-lt"/>
              </a:rPr>
              <a:t> con </a:t>
            </a:r>
            <a:r>
              <a:rPr lang="en-US" sz="2400" err="1">
                <a:ea typeface="+mn-lt"/>
                <a:cs typeface="+mn-lt"/>
              </a:rPr>
              <a:t>reglas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basadas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metadatos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ej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err="1">
                <a:ea typeface="+mn-lt"/>
                <a:cs typeface="+mn-lt"/>
              </a:rPr>
              <a:t>priorizar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documentos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actualizados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últimos</a:t>
            </a:r>
            <a:r>
              <a:rPr lang="en-US" sz="2400" dirty="0">
                <a:ea typeface="+mn-lt"/>
                <a:cs typeface="+mn-lt"/>
              </a:rPr>
              <a:t> 6 meses).</a:t>
            </a:r>
            <a:endParaRPr lang="en-US" sz="1600"/>
          </a:p>
          <a:p>
            <a:pPr lvl="1"/>
            <a:endParaRPr lang="en-US" sz="1600"/>
          </a:p>
          <a:p>
            <a:pPr lvl="1"/>
            <a:r>
              <a:rPr lang="en-US" sz="2400" dirty="0">
                <a:ea typeface="+mn-lt"/>
                <a:cs typeface="+mn-lt"/>
              </a:rPr>
              <a:t>Usar weighted hybrid search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Weaviate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ej</a:t>
            </a:r>
            <a:r>
              <a:rPr lang="en-US" sz="2400" dirty="0">
                <a:ea typeface="+mn-lt"/>
                <a:cs typeface="+mn-lt"/>
              </a:rPr>
              <a:t>: 70% vector + 30% BM25).</a:t>
            </a:r>
            <a:endParaRPr lang="en-US" sz="1600" dirty="0"/>
          </a:p>
          <a:p>
            <a:pPr lvl="1"/>
            <a:endParaRPr lang="en-US" sz="1600"/>
          </a:p>
          <a:p>
            <a:pPr lvl="1"/>
            <a:r>
              <a:rPr lang="en-US" sz="2400" dirty="0">
                <a:ea typeface="+mn-lt"/>
                <a:cs typeface="+mn-lt"/>
              </a:rPr>
              <a:t>Impacto </a:t>
            </a:r>
            <a:r>
              <a:rPr lang="en-US" sz="2400" err="1">
                <a:ea typeface="+mn-lt"/>
                <a:cs typeface="+mn-lt"/>
              </a:rPr>
              <a:t>esperado</a:t>
            </a:r>
            <a:r>
              <a:rPr lang="en-US" sz="2400" dirty="0">
                <a:ea typeface="+mn-lt"/>
                <a:cs typeface="+mn-lt"/>
              </a:rPr>
              <a:t>: ↑MRR al </a:t>
            </a:r>
            <a:r>
              <a:rPr lang="en-US" sz="2400" err="1">
                <a:ea typeface="+mn-lt"/>
                <a:cs typeface="+mn-lt"/>
              </a:rPr>
              <a:t>mejorar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 dirty="0">
                <a:ea typeface="+mn-lt"/>
                <a:cs typeface="+mn-lt"/>
              </a:rPr>
              <a:t> ranking </a:t>
            </a:r>
            <a:r>
              <a:rPr lang="en-US" sz="2400" err="1">
                <a:ea typeface="+mn-lt"/>
                <a:cs typeface="+mn-lt"/>
              </a:rPr>
              <a:t>inicial</a:t>
            </a:r>
            <a:r>
              <a:rPr lang="en-US" sz="2400" dirty="0">
                <a:ea typeface="+mn-lt"/>
                <a:cs typeface="+mn-lt"/>
              </a:rPr>
              <a:t>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46093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Agradecimientos y Preguntas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45920"/>
            <a:ext cx="7315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800" dirty="0"/>
          </a:p>
          <a:p>
            <a:r>
              <a:rPr sz="2800" dirty="0"/>
              <a:t>• </a:t>
            </a:r>
            <a:r>
              <a:rPr sz="2800" dirty="0" err="1"/>
              <a:t>Agradecimiento</a:t>
            </a:r>
            <a:r>
              <a:rPr sz="2800" dirty="0"/>
              <a:t> a familia, </a:t>
            </a:r>
            <a:r>
              <a:rPr sz="2800" dirty="0" err="1"/>
              <a:t>docentes</a:t>
            </a:r>
            <a:r>
              <a:rPr sz="2800" dirty="0"/>
              <a:t> y </a:t>
            </a:r>
            <a:r>
              <a:rPr sz="2800" dirty="0" err="1"/>
              <a:t>compañeros</a:t>
            </a:r>
            <a:endParaRPr sz="2800" dirty="0"/>
          </a:p>
          <a:p>
            <a:r>
              <a:rPr sz="2800" dirty="0"/>
              <a:t>• Espacio para </a:t>
            </a:r>
            <a:r>
              <a:rPr sz="2800" dirty="0" err="1"/>
              <a:t>preguntas</a:t>
            </a:r>
            <a:r>
              <a:rPr sz="2800" dirty="0"/>
              <a:t> del </a:t>
            </a:r>
            <a:r>
              <a:rPr sz="2800" dirty="0" err="1"/>
              <a:t>jurado</a:t>
            </a:r>
            <a:endParaRPr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00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Contexto y Diagnóstico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45920"/>
            <a:ext cx="81551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800" dirty="0"/>
          </a:p>
          <a:p>
            <a:r>
              <a:rPr sz="2800" dirty="0"/>
              <a:t>• Alta carga </a:t>
            </a:r>
            <a:r>
              <a:rPr sz="2800" dirty="0" err="1"/>
              <a:t>operativa</a:t>
            </a:r>
            <a:r>
              <a:rPr sz="2800" dirty="0"/>
              <a:t> </a:t>
            </a:r>
            <a:r>
              <a:rPr sz="2800" dirty="0" err="1"/>
              <a:t>en</a:t>
            </a:r>
            <a:r>
              <a:rPr sz="2800" dirty="0"/>
              <a:t> </a:t>
            </a:r>
            <a:r>
              <a:rPr sz="2800" dirty="0" err="1"/>
              <a:t>resolución</a:t>
            </a:r>
            <a:r>
              <a:rPr sz="2800" dirty="0"/>
              <a:t> de tickets</a:t>
            </a:r>
          </a:p>
          <a:p>
            <a:r>
              <a:rPr sz="2800" dirty="0"/>
              <a:t>• </a:t>
            </a:r>
            <a:r>
              <a:rPr sz="2800" dirty="0" err="1"/>
              <a:t>Documentación</a:t>
            </a:r>
            <a:r>
              <a:rPr sz="2800" dirty="0"/>
              <a:t> </a:t>
            </a:r>
            <a:r>
              <a:rPr sz="2800" dirty="0" err="1"/>
              <a:t>técnica</a:t>
            </a:r>
            <a:r>
              <a:rPr sz="2800" dirty="0"/>
              <a:t> </a:t>
            </a:r>
            <a:r>
              <a:rPr sz="2800" dirty="0" err="1"/>
              <a:t>infrautilizada</a:t>
            </a:r>
            <a:endParaRPr sz="2800" dirty="0"/>
          </a:p>
          <a:p>
            <a:r>
              <a:rPr sz="2800" dirty="0"/>
              <a:t>• </a:t>
            </a:r>
            <a:r>
              <a:rPr sz="2800" dirty="0" err="1"/>
              <a:t>Necesidad</a:t>
            </a:r>
            <a:r>
              <a:rPr sz="2800" dirty="0"/>
              <a:t> de </a:t>
            </a:r>
            <a:r>
              <a:rPr sz="2800" dirty="0" err="1"/>
              <a:t>automatización</a:t>
            </a:r>
            <a:r>
              <a:rPr sz="2800" dirty="0"/>
              <a:t> </a:t>
            </a:r>
            <a:r>
              <a:rPr sz="2800" dirty="0" err="1"/>
              <a:t>basada</a:t>
            </a:r>
            <a:r>
              <a:rPr sz="2800" dirty="0"/>
              <a:t> </a:t>
            </a:r>
            <a:r>
              <a:rPr sz="2800" dirty="0" err="1"/>
              <a:t>en</a:t>
            </a:r>
            <a:r>
              <a:rPr sz="2800" dirty="0"/>
              <a:t> </a:t>
            </a:r>
            <a:r>
              <a:rPr sz="2800" dirty="0" err="1"/>
              <a:t>comprensión</a:t>
            </a:r>
            <a:r>
              <a:rPr sz="2800" dirty="0"/>
              <a:t> </a:t>
            </a:r>
            <a:r>
              <a:rPr sz="2800" dirty="0" err="1"/>
              <a:t>semántica</a:t>
            </a: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Objetivo General y Específicos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45920"/>
            <a:ext cx="7315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800" dirty="0"/>
          </a:p>
          <a:p>
            <a:r>
              <a:rPr sz="2800" dirty="0"/>
              <a:t>• </a:t>
            </a:r>
            <a:r>
              <a:rPr sz="2800" dirty="0" err="1"/>
              <a:t>Desarrollar</a:t>
            </a:r>
            <a:r>
              <a:rPr sz="2800" dirty="0"/>
              <a:t> un </a:t>
            </a:r>
            <a:r>
              <a:rPr sz="2800" dirty="0" err="1"/>
              <a:t>sistema</a:t>
            </a:r>
            <a:r>
              <a:rPr sz="2800" dirty="0"/>
              <a:t> de </a:t>
            </a:r>
            <a:r>
              <a:rPr sz="2800" dirty="0" err="1"/>
              <a:t>recuperación</a:t>
            </a:r>
            <a:r>
              <a:rPr sz="2800" dirty="0"/>
              <a:t> </a:t>
            </a:r>
            <a:r>
              <a:rPr sz="2800" dirty="0" err="1"/>
              <a:t>semántica</a:t>
            </a:r>
            <a:r>
              <a:rPr sz="2800" dirty="0"/>
              <a:t> para </a:t>
            </a:r>
            <a:r>
              <a:rPr sz="2800" dirty="0" err="1"/>
              <a:t>soporte</a:t>
            </a:r>
            <a:r>
              <a:rPr sz="2800" dirty="0"/>
              <a:t> </a:t>
            </a:r>
            <a:r>
              <a:rPr sz="2800" dirty="0" err="1"/>
              <a:t>técnico</a:t>
            </a:r>
            <a:endParaRPr sz="2800" dirty="0"/>
          </a:p>
          <a:p>
            <a:r>
              <a:rPr sz="2800" dirty="0"/>
              <a:t>• </a:t>
            </a:r>
            <a:r>
              <a:rPr sz="2800" dirty="0" err="1"/>
              <a:t>Recolectar</a:t>
            </a:r>
            <a:r>
              <a:rPr sz="2800" dirty="0"/>
              <a:t> y </a:t>
            </a:r>
            <a:r>
              <a:rPr sz="2800" dirty="0" err="1"/>
              <a:t>vectorizar</a:t>
            </a:r>
            <a:r>
              <a:rPr sz="2800" dirty="0"/>
              <a:t> </a:t>
            </a:r>
            <a:r>
              <a:rPr sz="2800" dirty="0" err="1"/>
              <a:t>documentación</a:t>
            </a:r>
            <a:r>
              <a:rPr sz="2800" dirty="0"/>
              <a:t> </a:t>
            </a:r>
            <a:r>
              <a:rPr sz="2800" dirty="0" err="1"/>
              <a:t>pública</a:t>
            </a:r>
            <a:r>
              <a:rPr sz="2800" dirty="0"/>
              <a:t> de Azure</a:t>
            </a:r>
          </a:p>
          <a:p>
            <a:r>
              <a:rPr sz="2800" dirty="0"/>
              <a:t>• </a:t>
            </a:r>
            <a:r>
              <a:rPr sz="2800" dirty="0" err="1"/>
              <a:t>Evaluar</a:t>
            </a:r>
            <a:r>
              <a:rPr sz="2800" dirty="0"/>
              <a:t> </a:t>
            </a:r>
            <a:r>
              <a:rPr sz="2800" dirty="0" err="1"/>
              <a:t>diferentes</a:t>
            </a:r>
            <a:r>
              <a:rPr sz="2800" dirty="0"/>
              <a:t> </a:t>
            </a:r>
            <a:r>
              <a:rPr sz="2800" dirty="0" err="1"/>
              <a:t>modelos</a:t>
            </a:r>
            <a:r>
              <a:rPr sz="2800" dirty="0"/>
              <a:t> de embedding</a:t>
            </a:r>
          </a:p>
          <a:p>
            <a:r>
              <a:rPr sz="2800" dirty="0"/>
              <a:t>• </a:t>
            </a:r>
            <a:r>
              <a:rPr sz="2800" dirty="0" err="1"/>
              <a:t>Integrar</a:t>
            </a:r>
            <a:r>
              <a:rPr sz="2800" dirty="0"/>
              <a:t> y </a:t>
            </a:r>
            <a:r>
              <a:rPr sz="2800" dirty="0" err="1"/>
              <a:t>consultar</a:t>
            </a:r>
            <a:r>
              <a:rPr sz="2800" dirty="0"/>
              <a:t> </a:t>
            </a:r>
            <a:r>
              <a:rPr sz="2800" dirty="0" err="1"/>
              <a:t>en</a:t>
            </a:r>
            <a:r>
              <a:rPr sz="2800" dirty="0"/>
              <a:t> </a:t>
            </a:r>
            <a:r>
              <a:rPr sz="2800" dirty="0" err="1"/>
              <a:t>una</a:t>
            </a:r>
            <a:r>
              <a:rPr sz="2800" dirty="0"/>
              <a:t> base de </a:t>
            </a:r>
            <a:r>
              <a:rPr sz="2800" dirty="0" err="1"/>
              <a:t>datos</a:t>
            </a:r>
            <a:r>
              <a:rPr sz="2800" dirty="0"/>
              <a:t> vectorial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Flujo General del Sistema Propuesto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A6F1DB-17C7-F452-E16E-B744BCA4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  <a:latin typeface="+mj-lt"/>
                <a:cs typeface="+mj-cs"/>
              </a:rPr>
              <a:t>Flujo</a:t>
            </a:r>
            <a:r>
              <a:rPr lang="en-US" sz="4000" dirty="0">
                <a:solidFill>
                  <a:srgbClr val="FFFFFF"/>
                </a:solidFill>
                <a:latin typeface="+mj-lt"/>
                <a:cs typeface="+mj-cs"/>
              </a:rPr>
              <a:t> general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diagram of a process&#10;&#10;AI-generated content may be incorrect.">
            <a:extLst>
              <a:ext uri="{FF2B5EF4-FFF2-40B4-BE49-F238E27FC236}">
                <a16:creationId xmlns:a16="http://schemas.microsoft.com/office/drawing/2014/main" id="{9EC1285B-EB5F-B0D3-2F6C-48DE950FC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92" y="333461"/>
            <a:ext cx="5102346" cy="6143288"/>
          </a:xfrm>
        </p:spPr>
      </p:pic>
    </p:spTree>
    <p:extLst>
      <p:ext uri="{BB962C8B-B14F-4D97-AF65-F5344CB8AC3E}">
        <p14:creationId xmlns:p14="http://schemas.microsoft.com/office/powerpoint/2010/main" val="40445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Extracción de Documentación y Q&amp;A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7077" y="3950582"/>
            <a:ext cx="7315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800" dirty="0"/>
          </a:p>
          <a:p>
            <a:r>
              <a:rPr sz="2800" dirty="0"/>
              <a:t>• Microsoft Q&amp;A: +</a:t>
            </a:r>
            <a:r>
              <a:rPr lang="es-ES" sz="2800" dirty="0"/>
              <a:t>3</a:t>
            </a:r>
            <a:r>
              <a:rPr sz="2800" dirty="0"/>
              <a:t>0.000 </a:t>
            </a:r>
            <a:r>
              <a:rPr sz="2800" dirty="0" err="1"/>
              <a:t>preguntas</a:t>
            </a:r>
            <a:r>
              <a:rPr lang="es-ES" sz="2800" dirty="0"/>
              <a:t> con respuestas aceptadas</a:t>
            </a:r>
            <a:endParaRPr sz="2800" dirty="0"/>
          </a:p>
          <a:p>
            <a:r>
              <a:rPr sz="2800" dirty="0"/>
              <a:t>• Microsoft Learn: +</a:t>
            </a:r>
            <a:r>
              <a:rPr lang="es-ES" sz="2800" dirty="0"/>
              <a:t>5</a:t>
            </a:r>
            <a:r>
              <a:rPr lang="es-ES" sz="2800"/>
              <a:t>00</a:t>
            </a:r>
            <a:r>
              <a:rPr sz="2800" dirty="0"/>
              <a:t>00 </a:t>
            </a:r>
            <a:r>
              <a:rPr sz="2800" dirty="0" err="1"/>
              <a:t>artículos</a:t>
            </a:r>
            <a:r>
              <a:rPr sz="2800" dirty="0"/>
              <a:t> </a:t>
            </a:r>
            <a:r>
              <a:rPr sz="2800" dirty="0" err="1"/>
              <a:t>técnicos</a:t>
            </a:r>
            <a:r>
              <a:rPr lang="es-ES" sz="2800" dirty="0"/>
              <a:t> (Sólo Azure)</a:t>
            </a:r>
            <a:endParaRPr sz="2800" dirty="0"/>
          </a:p>
          <a:p>
            <a:r>
              <a:rPr sz="2800" dirty="0"/>
              <a:t>• Scraping con Selenium y </a:t>
            </a:r>
            <a:r>
              <a:rPr sz="2800" dirty="0" err="1"/>
              <a:t>BeautifulSoup</a:t>
            </a:r>
            <a:endParaRPr sz="28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105C14-2533-1EC5-F73A-45A60730C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84" y="1287625"/>
            <a:ext cx="4218240" cy="297875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2AB269-4E17-26BC-95A8-A22ADE7C7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78" y="1287625"/>
            <a:ext cx="4218241" cy="2978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Modelos de Embedding Evaluados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45920"/>
            <a:ext cx="7315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800" dirty="0"/>
          </a:p>
          <a:p>
            <a:r>
              <a:rPr sz="2800" dirty="0"/>
              <a:t>• S-BERT (all-MiniLM-L6-v2)</a:t>
            </a:r>
          </a:p>
          <a:p>
            <a:r>
              <a:rPr sz="2800" dirty="0"/>
              <a:t>• E5 (base y large)</a:t>
            </a:r>
          </a:p>
          <a:p>
            <a:r>
              <a:rPr sz="2800" dirty="0"/>
              <a:t>• OpenAI (text-embedding-3-large)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Integración con Base de Datos Vectorial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4374" y="1094473"/>
            <a:ext cx="7315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800" dirty="0"/>
          </a:p>
          <a:p>
            <a:r>
              <a:rPr sz="2800" dirty="0"/>
              <a:t>• </a:t>
            </a:r>
            <a:r>
              <a:rPr sz="2800" dirty="0" err="1"/>
              <a:t>Weaviate</a:t>
            </a:r>
            <a:r>
              <a:rPr sz="2800" dirty="0"/>
              <a:t>: </a:t>
            </a:r>
            <a:r>
              <a:rPr sz="2800" dirty="0" err="1"/>
              <a:t>consultas</a:t>
            </a:r>
            <a:r>
              <a:rPr sz="2800" dirty="0"/>
              <a:t> </a:t>
            </a:r>
            <a:r>
              <a:rPr sz="2800" dirty="0" err="1"/>
              <a:t>híbridas</a:t>
            </a:r>
            <a:r>
              <a:rPr sz="2800" dirty="0"/>
              <a:t> (vector + </a:t>
            </a:r>
            <a:r>
              <a:rPr sz="2800" dirty="0" err="1"/>
              <a:t>filtros</a:t>
            </a:r>
            <a:r>
              <a:rPr sz="2800" dirty="0"/>
              <a:t>)</a:t>
            </a:r>
          </a:p>
          <a:p>
            <a:r>
              <a:rPr sz="2800" dirty="0"/>
              <a:t>• </a:t>
            </a:r>
            <a:r>
              <a:rPr sz="2800" dirty="0" err="1"/>
              <a:t>Clases</a:t>
            </a:r>
            <a:r>
              <a:rPr sz="2800" dirty="0"/>
              <a:t> </a:t>
            </a:r>
            <a:r>
              <a:rPr sz="2800" dirty="0" err="1"/>
              <a:t>separadas</a:t>
            </a:r>
            <a:r>
              <a:rPr sz="2800" dirty="0"/>
              <a:t>: </a:t>
            </a:r>
            <a:r>
              <a:rPr sz="2800" dirty="0" err="1"/>
              <a:t>Documentación</a:t>
            </a:r>
            <a:r>
              <a:rPr sz="2800" dirty="0"/>
              <a:t>, </a:t>
            </a:r>
            <a:r>
              <a:rPr sz="2800" dirty="0" err="1"/>
              <a:t>QnA</a:t>
            </a:r>
            <a:r>
              <a:rPr sz="2800" dirty="0"/>
              <a:t>, Embeddings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BC0F8-9ED1-3AC2-0D63-8BF8BCFC2C5C}"/>
              </a:ext>
            </a:extLst>
          </p:cNvPr>
          <p:cNvSpPr txBox="1"/>
          <p:nvPr/>
        </p:nvSpPr>
        <p:spPr>
          <a:xfrm>
            <a:off x="498307" y="2914249"/>
            <a:ext cx="4056648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Class: Documentation</a:t>
            </a:r>
            <a:endParaRPr lang="en-US" sz="1200" dirty="0"/>
          </a:p>
          <a:p>
            <a:r>
              <a:rPr lang="en-US" dirty="0">
                <a:ea typeface="+mn-lt"/>
                <a:cs typeface="+mn-lt"/>
              </a:rPr>
              <a:t>Campos:</a:t>
            </a: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title (string): </a:t>
            </a:r>
            <a:r>
              <a:rPr lang="en-US" dirty="0" err="1">
                <a:ea typeface="+mn-lt"/>
                <a:cs typeface="+mn-lt"/>
              </a:rPr>
              <a:t>Título</a:t>
            </a:r>
            <a:r>
              <a:rPr lang="en-US" dirty="0">
                <a:ea typeface="+mn-lt"/>
                <a:cs typeface="+mn-lt"/>
              </a:rPr>
              <a:t> del </a:t>
            </a:r>
            <a:r>
              <a:rPr lang="en-US" dirty="0" err="1">
                <a:ea typeface="+mn-lt"/>
                <a:cs typeface="+mn-lt"/>
              </a:rPr>
              <a:t>artículo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técnico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summary (string): </a:t>
            </a:r>
            <a:r>
              <a:rPr lang="en-US" dirty="0" err="1">
                <a:ea typeface="+mn-lt"/>
                <a:cs typeface="+mn-lt"/>
              </a:rPr>
              <a:t>Resumen</a:t>
            </a:r>
            <a:r>
              <a:rPr lang="en-US" dirty="0">
                <a:ea typeface="+mn-lt"/>
                <a:cs typeface="+mn-lt"/>
              </a:rPr>
              <a:t> del </a:t>
            </a:r>
            <a:r>
              <a:rPr lang="en-US" dirty="0" err="1">
                <a:ea typeface="+mn-lt"/>
                <a:cs typeface="+mn-lt"/>
              </a:rPr>
              <a:t>contenido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content (text): Cuerpo </a:t>
            </a:r>
            <a:r>
              <a:rPr lang="en-US" dirty="0" err="1">
                <a:ea typeface="+mn-lt"/>
                <a:cs typeface="+mn-lt"/>
              </a:rPr>
              <a:t>completo</a:t>
            </a:r>
            <a:r>
              <a:rPr lang="en-US" dirty="0">
                <a:ea typeface="+mn-lt"/>
                <a:cs typeface="+mn-lt"/>
              </a:rPr>
              <a:t> del </a:t>
            </a:r>
            <a:r>
              <a:rPr lang="en-US" dirty="0" err="1">
                <a:ea typeface="+mn-lt"/>
                <a:cs typeface="+mn-lt"/>
              </a:rPr>
              <a:t>documento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url</a:t>
            </a:r>
            <a:r>
              <a:rPr lang="en-US" dirty="0">
                <a:ea typeface="+mn-lt"/>
                <a:cs typeface="+mn-lt"/>
              </a:rPr>
              <a:t> (string): Enlace a la </a:t>
            </a:r>
            <a:r>
              <a:rPr lang="en-US" dirty="0" err="1">
                <a:ea typeface="+mn-lt"/>
                <a:cs typeface="+mn-lt"/>
              </a:rPr>
              <a:t>fuente</a:t>
            </a:r>
            <a:r>
              <a:rPr lang="en-US" dirty="0">
                <a:ea typeface="+mn-lt"/>
                <a:cs typeface="+mn-lt"/>
              </a:rPr>
              <a:t> (Microsoft Learn).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Vectorización</a:t>
            </a:r>
            <a:r>
              <a:rPr lang="en-US" dirty="0">
                <a:ea typeface="+mn-lt"/>
                <a:cs typeface="+mn-lt"/>
              </a:rPr>
              <a:t>: text2vec-openai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8B187-8C3D-F3C5-D1F4-BFCCEAF960CB}"/>
              </a:ext>
            </a:extLst>
          </p:cNvPr>
          <p:cNvSpPr txBox="1"/>
          <p:nvPr/>
        </p:nvSpPr>
        <p:spPr>
          <a:xfrm>
            <a:off x="4769518" y="2914650"/>
            <a:ext cx="336483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Class: </a:t>
            </a:r>
            <a:r>
              <a:rPr lang="en-US" dirty="0" err="1">
                <a:ea typeface="+mn-lt"/>
                <a:cs typeface="+mn-lt"/>
              </a:rPr>
              <a:t>QnA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Campos: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title (string): </a:t>
            </a:r>
            <a:r>
              <a:rPr lang="en-US" dirty="0" err="1">
                <a:ea typeface="+mn-lt"/>
                <a:cs typeface="+mn-lt"/>
              </a:rPr>
              <a:t>Título</a:t>
            </a:r>
            <a:r>
              <a:rPr lang="en-US" dirty="0">
                <a:ea typeface="+mn-lt"/>
                <a:cs typeface="+mn-lt"/>
              </a:rPr>
              <a:t> de la </a:t>
            </a:r>
            <a:r>
              <a:rPr lang="en-US" dirty="0" err="1">
                <a:ea typeface="+mn-lt"/>
                <a:cs typeface="+mn-lt"/>
              </a:rPr>
              <a:t>pregunta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question_content</a:t>
            </a:r>
            <a:r>
              <a:rPr lang="en-US" dirty="0">
                <a:ea typeface="+mn-lt"/>
                <a:cs typeface="+mn-lt"/>
              </a:rPr>
              <a:t> (text): </a:t>
            </a:r>
            <a:r>
              <a:rPr lang="en-US" dirty="0" err="1">
                <a:ea typeface="+mn-lt"/>
                <a:cs typeface="+mn-lt"/>
              </a:rPr>
              <a:t>Detalle</a:t>
            </a:r>
            <a:r>
              <a:rPr lang="en-US" dirty="0">
                <a:ea typeface="+mn-lt"/>
                <a:cs typeface="+mn-lt"/>
              </a:rPr>
              <a:t> de la consulta.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accepted_answer</a:t>
            </a:r>
            <a:r>
              <a:rPr lang="en-US" dirty="0">
                <a:ea typeface="+mn-lt"/>
                <a:cs typeface="+mn-lt"/>
              </a:rPr>
              <a:t> (text): Respuesta </a:t>
            </a:r>
            <a:r>
              <a:rPr lang="en-US" dirty="0" err="1">
                <a:ea typeface="+mn-lt"/>
                <a:cs typeface="+mn-lt"/>
              </a:rPr>
              <a:t>validada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dirty="0" err="1">
                <a:ea typeface="+mn-lt"/>
                <a:cs typeface="+mn-lt"/>
              </a:rPr>
              <a:t>comunidad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tags (string[]): Etiquetas </a:t>
            </a:r>
            <a:r>
              <a:rPr lang="en-US" err="1">
                <a:ea typeface="+mn-lt"/>
                <a:cs typeface="+mn-lt"/>
              </a:rPr>
              <a:t>técnicas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ej</a:t>
            </a:r>
            <a:r>
              <a:rPr lang="en-US" dirty="0">
                <a:ea typeface="+mn-lt"/>
                <a:cs typeface="+mn-lt"/>
              </a:rPr>
              <a:t>: "Azure", "NSG").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E96A1-6FAE-CAAA-B9EA-8ED8743AF7BD}"/>
              </a:ext>
            </a:extLst>
          </p:cNvPr>
          <p:cNvSpPr txBox="1"/>
          <p:nvPr/>
        </p:nvSpPr>
        <p:spPr>
          <a:xfrm>
            <a:off x="8343899" y="2914649"/>
            <a:ext cx="336483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Class: </a:t>
            </a:r>
            <a:r>
              <a:rPr lang="en-US" dirty="0" err="1">
                <a:ea typeface="+mn-lt"/>
                <a:cs typeface="+mn-lt"/>
              </a:rPr>
              <a:t>EmbeddingModelX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Campos: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input_type</a:t>
            </a:r>
            <a:r>
              <a:rPr lang="en-US" dirty="0">
                <a:ea typeface="+mn-lt"/>
                <a:cs typeface="+mn-lt"/>
              </a:rPr>
              <a:t> (string): (title, content, </a:t>
            </a:r>
            <a:r>
              <a:rPr lang="en-US" dirty="0" err="1">
                <a:ea typeface="+mn-lt"/>
                <a:cs typeface="+mn-lt"/>
              </a:rPr>
              <a:t>title+content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OfDocument (UUID): Reference to the Documentation 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Vector: Manually created with the respective model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Evaluación del Sistema de Recuperación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9492" y="1194735"/>
            <a:ext cx="10513594" cy="56630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 err="1">
                <a:ea typeface="+mn-lt"/>
                <a:cs typeface="+mn-lt"/>
              </a:rPr>
              <a:t>Recall@k</a:t>
            </a:r>
            <a:r>
              <a:rPr lang="en-US" sz="2800" dirty="0">
                <a:ea typeface="+mn-lt"/>
                <a:cs typeface="+mn-lt"/>
              </a:rPr>
              <a:t> (</a:t>
            </a:r>
            <a:r>
              <a:rPr lang="en-US" sz="2800" dirty="0" err="1">
                <a:ea typeface="+mn-lt"/>
                <a:cs typeface="+mn-lt"/>
              </a:rPr>
              <a:t>Sensibilidad</a:t>
            </a:r>
            <a:r>
              <a:rPr lang="en-US" sz="2800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¿</a:t>
            </a:r>
            <a:r>
              <a:rPr lang="en-US" sz="2000" dirty="0" err="1">
                <a:ea typeface="+mn-lt"/>
                <a:cs typeface="+mn-lt"/>
              </a:rPr>
              <a:t>Cuántos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documentos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relevantes</a:t>
            </a:r>
            <a:r>
              <a:rPr lang="en-US" sz="2000" dirty="0">
                <a:ea typeface="+mn-lt"/>
                <a:cs typeface="+mn-lt"/>
              </a:rPr>
              <a:t> se </a:t>
            </a:r>
            <a:r>
              <a:rPr lang="en-US" sz="2000" dirty="0" err="1">
                <a:ea typeface="+mn-lt"/>
                <a:cs typeface="+mn-lt"/>
              </a:rPr>
              <a:t>recuperan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top k </a:t>
            </a:r>
            <a:r>
              <a:rPr lang="en-US" sz="2000" dirty="0" err="1">
                <a:ea typeface="+mn-lt"/>
                <a:cs typeface="+mn-lt"/>
              </a:rPr>
              <a:t>resultados</a:t>
            </a:r>
            <a:r>
              <a:rPr lang="en-US" sz="2000" dirty="0">
                <a:ea typeface="+mn-lt"/>
                <a:cs typeface="+mn-lt"/>
              </a:rPr>
              <a:t>?</a:t>
            </a:r>
            <a:endParaRPr lang="en-US" sz="1400"/>
          </a:p>
          <a:p>
            <a:r>
              <a:rPr lang="en-US" sz="2000" dirty="0" err="1">
                <a:ea typeface="+mn-lt"/>
                <a:cs typeface="+mn-lt"/>
              </a:rPr>
              <a:t>Ejemplo</a:t>
            </a:r>
            <a:r>
              <a:rPr lang="en-US" sz="2000" dirty="0">
                <a:ea typeface="+mn-lt"/>
                <a:cs typeface="+mn-lt"/>
              </a:rPr>
              <a:t>: Recall@5 = 0.10 → 10% de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documentos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relevantes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están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 top 5.</a:t>
            </a:r>
            <a:endParaRPr lang="en-US" dirty="0"/>
          </a:p>
          <a:p>
            <a:endParaRPr lang="en-US"/>
          </a:p>
          <a:p>
            <a:r>
              <a:rPr lang="en-US" sz="2800" dirty="0" err="1">
                <a:ea typeface="+mn-lt"/>
                <a:cs typeface="+mn-lt"/>
              </a:rPr>
              <a:t>Precision@k</a:t>
            </a:r>
            <a:r>
              <a:rPr lang="en-US" sz="2800" dirty="0">
                <a:ea typeface="+mn-lt"/>
                <a:cs typeface="+mn-lt"/>
              </a:rPr>
              <a:t> (</a:t>
            </a:r>
            <a:r>
              <a:rPr lang="en-US" sz="2800" dirty="0" err="1">
                <a:ea typeface="+mn-lt"/>
                <a:cs typeface="+mn-lt"/>
              </a:rPr>
              <a:t>Exactitud</a:t>
            </a:r>
            <a:r>
              <a:rPr lang="en-US" sz="2800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¿</a:t>
            </a:r>
            <a:r>
              <a:rPr lang="en-US" sz="2000" dirty="0" err="1">
                <a:ea typeface="+mn-lt"/>
                <a:cs typeface="+mn-lt"/>
              </a:rPr>
              <a:t>Qué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proporción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top k </a:t>
            </a:r>
            <a:r>
              <a:rPr lang="en-US" sz="2000" dirty="0" err="1">
                <a:ea typeface="+mn-lt"/>
                <a:cs typeface="+mn-lt"/>
              </a:rPr>
              <a:t>resultados</a:t>
            </a:r>
            <a:r>
              <a:rPr lang="en-US" sz="2000" dirty="0">
                <a:ea typeface="+mn-lt"/>
                <a:cs typeface="+mn-lt"/>
              </a:rPr>
              <a:t> son </a:t>
            </a:r>
            <a:r>
              <a:rPr lang="en-US" sz="2000" dirty="0" err="1">
                <a:ea typeface="+mn-lt"/>
                <a:cs typeface="+mn-lt"/>
              </a:rPr>
              <a:t>relevantes</a:t>
            </a:r>
            <a:r>
              <a:rPr lang="en-US" sz="2000" dirty="0">
                <a:ea typeface="+mn-lt"/>
                <a:cs typeface="+mn-lt"/>
              </a:rPr>
              <a:t>?</a:t>
            </a:r>
            <a:endParaRPr lang="en-US" sz="2000" dirty="0"/>
          </a:p>
          <a:p>
            <a:r>
              <a:rPr lang="en-US" sz="2000" err="1">
                <a:ea typeface="+mn-lt"/>
                <a:cs typeface="+mn-lt"/>
              </a:rPr>
              <a:t>Ejemplo</a:t>
            </a:r>
            <a:r>
              <a:rPr lang="en-US" sz="2000" dirty="0">
                <a:ea typeface="+mn-lt"/>
                <a:cs typeface="+mn-lt"/>
              </a:rPr>
              <a:t>: Precision@5 = 0.03 → 3% de </a:t>
            </a:r>
            <a:r>
              <a:rPr lang="en-US" sz="200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5 </a:t>
            </a:r>
            <a:r>
              <a:rPr lang="en-US" sz="2000" err="1">
                <a:ea typeface="+mn-lt"/>
                <a:cs typeface="+mn-lt"/>
              </a:rPr>
              <a:t>resultados</a:t>
            </a:r>
            <a:r>
              <a:rPr lang="en-US" sz="2000" dirty="0">
                <a:ea typeface="+mn-lt"/>
                <a:cs typeface="+mn-lt"/>
              </a:rPr>
              <a:t> son </a:t>
            </a:r>
            <a:r>
              <a:rPr lang="en-US" sz="2000" err="1">
                <a:ea typeface="+mn-lt"/>
                <a:cs typeface="+mn-lt"/>
              </a:rPr>
              <a:t>correctos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  <a:p>
            <a:endParaRPr lang="en-US"/>
          </a:p>
          <a:p>
            <a:r>
              <a:rPr lang="en-US" sz="2800" dirty="0">
                <a:ea typeface="+mn-lt"/>
                <a:cs typeface="+mn-lt"/>
              </a:rPr>
              <a:t>MRR (Mean Reciprocal Rank)</a:t>
            </a:r>
            <a:endParaRPr lang="en-US" dirty="0"/>
          </a:p>
          <a:p>
            <a:r>
              <a:rPr lang="en-US" sz="2000" err="1">
                <a:ea typeface="+mn-lt"/>
                <a:cs typeface="+mn-lt"/>
              </a:rPr>
              <a:t>Posición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promedio</a:t>
            </a:r>
            <a:r>
              <a:rPr lang="en-US" sz="2000" dirty="0">
                <a:ea typeface="+mn-lt"/>
                <a:cs typeface="+mn-lt"/>
              </a:rPr>
              <a:t> del primer </a:t>
            </a:r>
            <a:r>
              <a:rPr lang="en-US" sz="2000" err="1">
                <a:ea typeface="+mn-lt"/>
                <a:cs typeface="+mn-lt"/>
              </a:rPr>
              <a:t>resultado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relevante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prioriza</a:t>
            </a:r>
            <a:r>
              <a:rPr lang="en-US" sz="2000" dirty="0">
                <a:ea typeface="+mn-lt"/>
                <a:cs typeface="+mn-lt"/>
              </a:rPr>
              <a:t> rankings altos).</a:t>
            </a:r>
            <a:endParaRPr lang="en-US" sz="2000"/>
          </a:p>
          <a:p>
            <a:r>
              <a:rPr lang="en-US" sz="2000" err="1">
                <a:ea typeface="+mn-lt"/>
                <a:cs typeface="+mn-lt"/>
              </a:rPr>
              <a:t>Ejemplo</a:t>
            </a:r>
            <a:r>
              <a:rPr lang="en-US" sz="2000" dirty="0">
                <a:ea typeface="+mn-lt"/>
                <a:cs typeface="+mn-lt"/>
              </a:rPr>
              <a:t>: MRR = 0.05 → El primer </a:t>
            </a:r>
            <a:r>
              <a:rPr lang="en-US" sz="2000" err="1">
                <a:ea typeface="+mn-lt"/>
                <a:cs typeface="+mn-lt"/>
              </a:rPr>
              <a:t>acierto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suele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estar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en</a:t>
            </a:r>
            <a:r>
              <a:rPr lang="en-US" sz="2000" dirty="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posición</a:t>
            </a:r>
            <a:r>
              <a:rPr lang="en-US" sz="2000" dirty="0">
                <a:ea typeface="+mn-lt"/>
                <a:cs typeface="+mn-lt"/>
              </a:rPr>
              <a:t> ~20.</a:t>
            </a:r>
            <a:endParaRPr lang="en-US" sz="2000" dirty="0"/>
          </a:p>
          <a:p>
            <a:endParaRPr lang="en-US"/>
          </a:p>
          <a:p>
            <a:r>
              <a:rPr lang="en-US" sz="2800" dirty="0" err="1">
                <a:ea typeface="+mn-lt"/>
                <a:cs typeface="+mn-lt"/>
              </a:rPr>
              <a:t>nDCG</a:t>
            </a:r>
            <a:r>
              <a:rPr lang="en-US" sz="2800" dirty="0">
                <a:ea typeface="+mn-lt"/>
                <a:cs typeface="+mn-lt"/>
              </a:rPr>
              <a:t> (Normalized Discounted Cumulative Gain)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Calidad del ranking </a:t>
            </a:r>
            <a:r>
              <a:rPr lang="en-US" sz="2000" err="1">
                <a:ea typeface="+mn-lt"/>
                <a:cs typeface="+mn-lt"/>
              </a:rPr>
              <a:t>considerando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relevancia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err="1">
                <a:ea typeface="+mn-lt"/>
                <a:cs typeface="+mn-lt"/>
              </a:rPr>
              <a:t>posición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err="1">
                <a:ea typeface="+mn-lt"/>
                <a:cs typeface="+mn-lt"/>
              </a:rPr>
              <a:t>Ejemplo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nDCG</a:t>
            </a:r>
            <a:r>
              <a:rPr lang="en-US" sz="2000" dirty="0">
                <a:ea typeface="+mn-lt"/>
                <a:cs typeface="+mn-lt"/>
              </a:rPr>
              <a:t> = 0.06 → Los </a:t>
            </a:r>
            <a:r>
              <a:rPr lang="en-US" sz="2000" err="1">
                <a:ea typeface="+mn-lt"/>
                <a:cs typeface="+mn-lt"/>
              </a:rPr>
              <a:t>documentos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más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útiles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aparecen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lejos</a:t>
            </a:r>
            <a:r>
              <a:rPr lang="en-US" sz="2000" dirty="0">
                <a:ea typeface="+mn-lt"/>
                <a:cs typeface="+mn-lt"/>
              </a:rPr>
              <a:t> del top.</a:t>
            </a:r>
            <a:endParaRPr lang="en-US" sz="2000"/>
          </a:p>
          <a:p>
            <a:endParaRPr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4576</TotalTime>
  <Words>252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Tema de Office</vt:lpstr>
      <vt:lpstr>Integración de NLP en la Gestión de Tickets de Soporte Técnico</vt:lpstr>
      <vt:lpstr>Contexto y Diagnóstico</vt:lpstr>
      <vt:lpstr>Objetivo General y Específicos</vt:lpstr>
      <vt:lpstr>Flujo General del Sistema Propuesto</vt:lpstr>
      <vt:lpstr>Flujo general </vt:lpstr>
      <vt:lpstr>Extracción de Documentación y Q&amp;A</vt:lpstr>
      <vt:lpstr>Modelos de Embedding Evaluados</vt:lpstr>
      <vt:lpstr>Integración con Base de Datos Vectorial</vt:lpstr>
      <vt:lpstr>Evaluación del Sistema de Recuperación</vt:lpstr>
      <vt:lpstr>Desempeño sentence-transformers/all-MiniLM-L6-v2</vt:lpstr>
      <vt:lpstr>Cambios al enfoque debido a los resultados</vt:lpstr>
      <vt:lpstr>Futuras Líneas de estudio</vt:lpstr>
      <vt:lpstr>Futuras Líneas de estudio</vt:lpstr>
      <vt:lpstr>Futuras Líneas de estudio</vt:lpstr>
      <vt:lpstr>Futuras Líneas de estudio</vt:lpstr>
      <vt:lpstr>Agradecimientos y Preguntas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Benjamín Alarcón Meza</dc:creator>
  <cp:lastModifiedBy>HAROLD GOMEZ VALENCIA</cp:lastModifiedBy>
  <cp:revision>150</cp:revision>
  <dcterms:created xsi:type="dcterms:W3CDTF">2024-04-05T17:44:51Z</dcterms:created>
  <dcterms:modified xsi:type="dcterms:W3CDTF">2025-07-10T19:35:39Z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2025-06-08T22:11:10Z</vt:lpwstr>
  </property>
  <property fmtid="{D5CDD505-2E9C-101B-9397-08002B2CF9AE}" pid="4" name="MSIP_Label_9f4e9a4a-eb20-4aad-9a64-8872817c1a6f_Method">
    <vt:lpwstr>Privileged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a5b2c024-946a-41d1-a36f-72713e189ab8</vt:lpwstr>
  </property>
  <property fmtid="{D5CDD505-2E9C-101B-9397-08002B2CF9AE}" pid="8" name="MSIP_Label_9f4e9a4a-eb20-4aad-9a64-8872817c1a6f_ContentBits">
    <vt:lpwstr>0</vt:lpwstr>
  </property>
  <property fmtid="{D5CDD505-2E9C-101B-9397-08002B2CF9AE}" pid="9" name="MSIP_Label_9f4e9a4a-eb20-4aad-9a64-8872817c1a6f_Tag">
    <vt:lpwstr>50, 0, 1, 1</vt:lpwstr>
  </property>
</Properties>
</file>